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2"/>
  </p:notesMasterIdLst>
  <p:handoutMasterIdLst>
    <p:handoutMasterId r:id="rId13"/>
  </p:handoutMasterIdLst>
  <p:sldIdLst>
    <p:sldId id="292" r:id="rId5"/>
    <p:sldId id="291" r:id="rId6"/>
    <p:sldId id="295" r:id="rId7"/>
    <p:sldId id="294" r:id="rId8"/>
    <p:sldId id="297" r:id="rId9"/>
    <p:sldId id="296" r:id="rId10"/>
    <p:sldId id="293" r:id="rId11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082"/>
    <a:srgbClr val="F3E068"/>
    <a:srgbClr val="E98B0D"/>
    <a:srgbClr val="003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10/05/2024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10/05/2024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25679" y="3841"/>
            <a:ext cx="127212" cy="685800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1E5082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38007" y="-1345"/>
            <a:ext cx="137546" cy="685800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640A8C-1E5C-F82E-982D-F5BE2053E4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91" y="0"/>
            <a:ext cx="48493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10/05/2024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I trattamenti </a:t>
            </a:r>
            <a:r>
              <a:rPr lang="it-IT" sz="4000" dirty="0" err="1"/>
              <a:t>pre</a:t>
            </a:r>
            <a:r>
              <a:rPr lang="it-IT" sz="4000" dirty="0"/>
              <a:t> e post bariatrica per migliorare l’efficacia della chirurgia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solidFill>
                  <a:srgbClr val="FFC000"/>
                </a:solidFill>
              </a:rPr>
              <a:t>Dr. Alessandro </a:t>
            </a:r>
            <a:r>
              <a:rPr lang="it-IT" sz="2800" b="1" dirty="0" err="1">
                <a:solidFill>
                  <a:srgbClr val="FFC000"/>
                </a:solidFill>
              </a:rPr>
              <a:t>napoli</a:t>
            </a:r>
            <a:endParaRPr lang="it-IT" sz="2800" b="1" dirty="0">
              <a:solidFill>
                <a:srgbClr val="FFC000"/>
              </a:solidFill>
            </a:endParaRPr>
          </a:p>
          <a:p>
            <a:r>
              <a:rPr lang="it-IT" sz="2800" b="1" dirty="0">
                <a:solidFill>
                  <a:srgbClr val="FFC000"/>
                </a:solidFill>
              </a:rPr>
              <a:t>AOU Federico II Napoli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9D61263-84D9-C94C-4CF6-458CC2B377D8}"/>
              </a:ext>
            </a:extLst>
          </p:cNvPr>
          <p:cNvSpPr txBox="1"/>
          <p:nvPr/>
        </p:nvSpPr>
        <p:spPr>
          <a:xfrm>
            <a:off x="2517710" y="0"/>
            <a:ext cx="715657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4000" dirty="0">
              <a:solidFill>
                <a:schemeClr val="accent1"/>
              </a:solidFill>
            </a:endParaRPr>
          </a:p>
          <a:p>
            <a:pPr algn="ctr"/>
            <a:r>
              <a:rPr lang="it-IT" sz="2800" b="1" dirty="0">
                <a:solidFill>
                  <a:schemeClr val="accent1"/>
                </a:solidFill>
              </a:rPr>
              <a:t>L’obesità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EF0FB11-C129-3061-2227-FC789B355FE0}"/>
              </a:ext>
            </a:extLst>
          </p:cNvPr>
          <p:cNvSpPr txBox="1"/>
          <p:nvPr/>
        </p:nvSpPr>
        <p:spPr>
          <a:xfrm>
            <a:off x="2517709" y="2413337"/>
            <a:ext cx="71565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1F1F1F"/>
                </a:solidFill>
              </a:rPr>
              <a:t>Nel mondo, </a:t>
            </a:r>
            <a:r>
              <a:rPr lang="en-US" sz="2000" dirty="0" err="1">
                <a:solidFill>
                  <a:srgbClr val="1F1F1F"/>
                </a:solidFill>
              </a:rPr>
              <a:t>l’obesità</a:t>
            </a:r>
            <a:r>
              <a:rPr lang="en-US" sz="2000" dirty="0">
                <a:solidFill>
                  <a:srgbClr val="1F1F1F"/>
                </a:solidFill>
              </a:rPr>
              <a:t> è </a:t>
            </a:r>
            <a:r>
              <a:rPr lang="en-US" sz="2000" dirty="0" err="1">
                <a:solidFill>
                  <a:srgbClr val="1F1F1F"/>
                </a:solidFill>
              </a:rPr>
              <a:t>ormai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considerata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una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patologia</a:t>
            </a:r>
            <a:r>
              <a:rPr lang="en-US" sz="2000" dirty="0">
                <a:solidFill>
                  <a:srgbClr val="1F1F1F"/>
                </a:solidFill>
              </a:rPr>
              <a:t> a </a:t>
            </a:r>
            <a:r>
              <a:rPr lang="en-US" sz="2000" dirty="0" err="1">
                <a:solidFill>
                  <a:srgbClr val="1F1F1F"/>
                </a:solidFill>
              </a:rPr>
              <a:t>diffusione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b="1" dirty="0" err="1">
                <a:solidFill>
                  <a:srgbClr val="1F1F1F"/>
                </a:solidFill>
              </a:rPr>
              <a:t>pandemica</a:t>
            </a:r>
            <a:r>
              <a:rPr lang="en-US" sz="2000" dirty="0">
                <a:solidFill>
                  <a:srgbClr val="1F1F1F"/>
                </a:solidFill>
              </a:rPr>
              <a:t>, </a:t>
            </a:r>
            <a:r>
              <a:rPr lang="en-US" sz="2000" dirty="0" err="1">
                <a:solidFill>
                  <a:srgbClr val="1F1F1F"/>
                </a:solidFill>
              </a:rPr>
              <a:t>tuttora</a:t>
            </a:r>
            <a:r>
              <a:rPr lang="en-US" sz="2000" dirty="0">
                <a:solidFill>
                  <a:srgbClr val="1F1F1F"/>
                </a:solidFill>
              </a:rPr>
              <a:t> in </a:t>
            </a:r>
            <a:r>
              <a:rPr lang="en-US" sz="2000" dirty="0" err="1">
                <a:solidFill>
                  <a:srgbClr val="1F1F1F"/>
                </a:solidFill>
              </a:rPr>
              <a:t>crescita</a:t>
            </a:r>
            <a:r>
              <a:rPr lang="en-US" sz="2000" dirty="0">
                <a:solidFill>
                  <a:srgbClr val="1F1F1F"/>
                </a:solidFill>
              </a:rPr>
              <a:t>.</a:t>
            </a:r>
          </a:p>
          <a:p>
            <a:r>
              <a:rPr lang="en-US" sz="2000" dirty="0" err="1">
                <a:solidFill>
                  <a:srgbClr val="1F1F1F"/>
                </a:solidFill>
              </a:rPr>
              <a:t>Attualmente</a:t>
            </a:r>
            <a:r>
              <a:rPr lang="en-US" sz="2000" dirty="0">
                <a:solidFill>
                  <a:srgbClr val="1F1F1F"/>
                </a:solidFill>
              </a:rPr>
              <a:t>, secondo le </a:t>
            </a:r>
            <a:r>
              <a:rPr lang="en-US" sz="2000" dirty="0" err="1">
                <a:solidFill>
                  <a:srgbClr val="1F1F1F"/>
                </a:solidFill>
              </a:rPr>
              <a:t>stime</a:t>
            </a:r>
            <a:r>
              <a:rPr lang="en-US" sz="2000" dirty="0">
                <a:solidFill>
                  <a:srgbClr val="1F1F1F"/>
                </a:solidFill>
              </a:rPr>
              <a:t> del World Health Organization, circa il </a:t>
            </a:r>
            <a:r>
              <a:rPr lang="en-US" sz="2000" b="1" dirty="0">
                <a:solidFill>
                  <a:srgbClr val="1F1F1F"/>
                </a:solidFill>
              </a:rPr>
              <a:t>13% </a:t>
            </a:r>
            <a:r>
              <a:rPr lang="en-US" sz="2000" b="1" dirty="0" err="1">
                <a:solidFill>
                  <a:srgbClr val="1F1F1F"/>
                </a:solidFill>
              </a:rPr>
              <a:t>della</a:t>
            </a:r>
            <a:r>
              <a:rPr lang="en-US" sz="2000" b="1" dirty="0">
                <a:solidFill>
                  <a:srgbClr val="1F1F1F"/>
                </a:solidFill>
              </a:rPr>
              <a:t> </a:t>
            </a:r>
            <a:r>
              <a:rPr lang="en-US" sz="2000" b="1" dirty="0" err="1">
                <a:solidFill>
                  <a:srgbClr val="1F1F1F"/>
                </a:solidFill>
              </a:rPr>
              <a:t>popolazione</a:t>
            </a:r>
            <a:r>
              <a:rPr lang="en-US" sz="2000" b="1" dirty="0">
                <a:solidFill>
                  <a:srgbClr val="1F1F1F"/>
                </a:solidFill>
              </a:rPr>
              <a:t> </a:t>
            </a:r>
            <a:r>
              <a:rPr lang="en-US" sz="2000" b="1" dirty="0" err="1">
                <a:solidFill>
                  <a:srgbClr val="1F1F1F"/>
                </a:solidFill>
              </a:rPr>
              <a:t>mondiale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soffre</a:t>
            </a:r>
            <a:r>
              <a:rPr lang="en-US" sz="2000" dirty="0">
                <a:solidFill>
                  <a:srgbClr val="1F1F1F"/>
                </a:solidFill>
              </a:rPr>
              <a:t> di </a:t>
            </a:r>
            <a:r>
              <a:rPr lang="en-US" sz="2000" dirty="0" err="1">
                <a:solidFill>
                  <a:srgbClr val="1F1F1F"/>
                </a:solidFill>
              </a:rPr>
              <a:t>obesità</a:t>
            </a:r>
            <a:r>
              <a:rPr lang="en-US" sz="2000" dirty="0">
                <a:solidFill>
                  <a:srgbClr val="1F1F1F"/>
                </a:solidFill>
              </a:rPr>
              <a:t>, con </a:t>
            </a:r>
            <a:r>
              <a:rPr lang="en-US" sz="2000" dirty="0" err="1">
                <a:solidFill>
                  <a:srgbClr val="1F1F1F"/>
                </a:solidFill>
              </a:rPr>
              <a:t>una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maggiore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prevalenza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tra</a:t>
            </a:r>
            <a:r>
              <a:rPr lang="en-US" sz="2000" dirty="0">
                <a:solidFill>
                  <a:srgbClr val="1F1F1F"/>
                </a:solidFill>
              </a:rPr>
              <a:t> le </a:t>
            </a:r>
            <a:r>
              <a:rPr lang="en-US" sz="2000" b="1" dirty="0" err="1">
                <a:solidFill>
                  <a:srgbClr val="1F1F1F"/>
                </a:solidFill>
              </a:rPr>
              <a:t>donne</a:t>
            </a:r>
            <a:r>
              <a:rPr lang="en-US" sz="2000" dirty="0">
                <a:solidFill>
                  <a:srgbClr val="1F1F1F"/>
                </a:solidFill>
              </a:rPr>
              <a:t>, </a:t>
            </a:r>
            <a:r>
              <a:rPr lang="en-US" sz="2000" dirty="0" err="1">
                <a:solidFill>
                  <a:srgbClr val="1F1F1F"/>
                </a:solidFill>
              </a:rPr>
              <a:t>soprattutto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tra</a:t>
            </a:r>
            <a:r>
              <a:rPr lang="en-US" sz="2000" dirty="0">
                <a:solidFill>
                  <a:srgbClr val="1F1F1F"/>
                </a:solidFill>
              </a:rPr>
              <a:t> la </a:t>
            </a:r>
            <a:r>
              <a:rPr lang="en-US" sz="2000" dirty="0" err="1">
                <a:solidFill>
                  <a:srgbClr val="1F1F1F"/>
                </a:solidFill>
              </a:rPr>
              <a:t>quinta</a:t>
            </a:r>
            <a:r>
              <a:rPr lang="en-US" sz="2000" dirty="0">
                <a:solidFill>
                  <a:srgbClr val="1F1F1F"/>
                </a:solidFill>
              </a:rPr>
              <a:t> e </a:t>
            </a:r>
            <a:r>
              <a:rPr lang="en-US" sz="2000" dirty="0" err="1">
                <a:solidFill>
                  <a:srgbClr val="1F1F1F"/>
                </a:solidFill>
              </a:rPr>
              <a:t>settima</a:t>
            </a:r>
            <a:r>
              <a:rPr lang="en-US" sz="2000" dirty="0">
                <a:solidFill>
                  <a:srgbClr val="1F1F1F"/>
                </a:solidFill>
              </a:rPr>
              <a:t> decade di vita. </a:t>
            </a:r>
          </a:p>
          <a:p>
            <a:r>
              <a:rPr lang="en-US" sz="2000" dirty="0" err="1">
                <a:solidFill>
                  <a:srgbClr val="1F1F1F"/>
                </a:solidFill>
              </a:rPr>
              <a:t>Anche</a:t>
            </a:r>
            <a:r>
              <a:rPr lang="en-US" sz="2000" dirty="0">
                <a:solidFill>
                  <a:srgbClr val="1F1F1F"/>
                </a:solidFill>
              </a:rPr>
              <a:t> in </a:t>
            </a:r>
            <a:r>
              <a:rPr lang="en-US" sz="2000" b="1" dirty="0">
                <a:solidFill>
                  <a:srgbClr val="1F1F1F"/>
                </a:solidFill>
              </a:rPr>
              <a:t>Italia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i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dati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risultano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essere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analoghi</a:t>
            </a:r>
            <a:r>
              <a:rPr lang="en-US" sz="2000" dirty="0">
                <a:solidFill>
                  <a:srgbClr val="1F1F1F"/>
                </a:solidFill>
              </a:rPr>
              <a:t> con circa il </a:t>
            </a:r>
            <a:r>
              <a:rPr lang="en-US" sz="2000" b="1" dirty="0">
                <a:solidFill>
                  <a:srgbClr val="1F1F1F"/>
                </a:solidFill>
              </a:rPr>
              <a:t>9,8%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della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popolazione</a:t>
            </a:r>
            <a:r>
              <a:rPr lang="en-US" sz="2000" dirty="0">
                <a:solidFill>
                  <a:srgbClr val="1F1F1F"/>
                </a:solidFill>
              </a:rPr>
              <a:t> </a:t>
            </a:r>
            <a:r>
              <a:rPr lang="en-US" sz="2000" dirty="0" err="1">
                <a:solidFill>
                  <a:srgbClr val="1F1F1F"/>
                </a:solidFill>
              </a:rPr>
              <a:t>affetta</a:t>
            </a:r>
            <a:r>
              <a:rPr lang="en-US" sz="2000" dirty="0">
                <a:solidFill>
                  <a:srgbClr val="1F1F1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B0ABA04-633F-86AA-5C48-BB8465FD4350}"/>
              </a:ext>
            </a:extLst>
          </p:cNvPr>
          <p:cNvSpPr txBox="1"/>
          <p:nvPr/>
        </p:nvSpPr>
        <p:spPr>
          <a:xfrm>
            <a:off x="0" y="0"/>
            <a:ext cx="12192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4000" dirty="0">
              <a:solidFill>
                <a:schemeClr val="accent1"/>
              </a:solidFill>
            </a:endParaRPr>
          </a:p>
          <a:p>
            <a:pPr algn="ctr"/>
            <a:r>
              <a:rPr lang="it-IT" sz="2800" b="1" dirty="0">
                <a:solidFill>
                  <a:schemeClr val="accent1"/>
                </a:solidFill>
              </a:rPr>
              <a:t>La patologia psichiatrica tra i pazienti che si sottopongono alla bariatrica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BF02517-F1A7-AA72-75F4-2283A1633A0A}"/>
              </a:ext>
            </a:extLst>
          </p:cNvPr>
          <p:cNvSpPr txBox="1"/>
          <p:nvPr/>
        </p:nvSpPr>
        <p:spPr>
          <a:xfrm>
            <a:off x="782216" y="1536174"/>
            <a:ext cx="106275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La correlazione tra obesità e patologia psichiatrica è ormai nota.</a:t>
            </a:r>
          </a:p>
          <a:p>
            <a:r>
              <a:rPr lang="it-IT" sz="2000" dirty="0"/>
              <a:t>Circa la metà dei pazienti obesi che richiedono l’accesso alla chirurgia bariatrica è affetto da una patologia psichiatrica.</a:t>
            </a:r>
          </a:p>
          <a:p>
            <a:r>
              <a:rPr lang="it-IT" sz="2000" dirty="0"/>
              <a:t>In particolare: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/>
              <a:t>Disturbi del tono dell’umore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/>
              <a:t>Disturbi d’ansia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/>
              <a:t>Disturbi del comportamento alimentare</a:t>
            </a:r>
            <a:endParaRPr lang="it-IT" sz="2000" dirty="0"/>
          </a:p>
          <a:p>
            <a:endParaRPr lang="it-IT" sz="2000" dirty="0"/>
          </a:p>
          <a:p>
            <a:r>
              <a:rPr lang="it-IT" sz="2000" dirty="0"/>
              <a:t>La patologia psichiatrica non diagnosticata ed inquadrata correttamente può modificare sensibilmente l’</a:t>
            </a:r>
            <a:r>
              <a:rPr lang="it-IT" sz="2000" dirty="0" err="1"/>
              <a:t>outcome</a:t>
            </a:r>
            <a:r>
              <a:rPr lang="it-IT" sz="2000" dirty="0"/>
              <a:t> dell’intervento: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/>
              <a:t>Riacutizzazione o nuova insorgenza di patologia psichiatrica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/>
              <a:t>Minore weight </a:t>
            </a:r>
            <a:r>
              <a:rPr lang="it-IT" sz="2000" b="1" dirty="0" err="1"/>
              <a:t>loss</a:t>
            </a:r>
            <a:endParaRPr lang="it-IT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/>
              <a:t>Weight </a:t>
            </a:r>
            <a:r>
              <a:rPr lang="it-IT" sz="2000" b="1" dirty="0" err="1"/>
              <a:t>regain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63285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6A895A8-0C61-A88A-2037-F580F43803F7}"/>
              </a:ext>
            </a:extLst>
          </p:cNvPr>
          <p:cNvSpPr txBox="1"/>
          <p:nvPr/>
        </p:nvSpPr>
        <p:spPr>
          <a:xfrm>
            <a:off x="1281404" y="0"/>
            <a:ext cx="9629191" cy="6384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800" dirty="0">
              <a:solidFill>
                <a:schemeClr val="accent1"/>
              </a:solidFill>
            </a:endParaRPr>
          </a:p>
          <a:p>
            <a:pPr algn="ctr"/>
            <a:r>
              <a:rPr lang="it-IT" sz="2800" b="1" dirty="0">
                <a:solidFill>
                  <a:schemeClr val="accent1"/>
                </a:solidFill>
              </a:rPr>
              <a:t>Prima dell’intervento</a:t>
            </a:r>
          </a:p>
          <a:p>
            <a:pPr algn="ctr"/>
            <a:r>
              <a:rPr lang="it-IT" sz="2800" b="1" dirty="0">
                <a:solidFill>
                  <a:schemeClr val="accent1"/>
                </a:solidFill>
              </a:rPr>
              <a:t>La valutazione psichiatrica e psicometrica</a:t>
            </a:r>
          </a:p>
          <a:p>
            <a:pPr algn="ctr"/>
            <a:endParaRPr lang="it-IT" sz="2800" b="1" dirty="0">
              <a:solidFill>
                <a:schemeClr val="accent1"/>
              </a:solidFill>
            </a:endParaRPr>
          </a:p>
          <a:p>
            <a:r>
              <a:rPr lang="it-IT" sz="2000" dirty="0"/>
              <a:t>La valutazione </a:t>
            </a:r>
            <a:r>
              <a:rPr lang="it-IT" sz="2000" dirty="0" err="1"/>
              <a:t>pre</a:t>
            </a:r>
            <a:r>
              <a:rPr lang="it-IT" sz="2000" dirty="0"/>
              <a:t>-operatoria si compone di un </a:t>
            </a:r>
            <a:r>
              <a:rPr lang="it-IT" sz="2000" b="1" dirty="0"/>
              <a:t>colloquio clinico</a:t>
            </a:r>
            <a:r>
              <a:rPr lang="it-IT" sz="2000" dirty="0"/>
              <a:t>,</a:t>
            </a:r>
            <a:r>
              <a:rPr lang="it-IT" sz="2000" b="1" dirty="0"/>
              <a:t> </a:t>
            </a:r>
            <a:r>
              <a:rPr lang="it-IT" sz="2000" dirty="0"/>
              <a:t>volto a valutare lo stato mentale del soggetto e l’anamnesi psichiatrica (prossima e remota), e di una </a:t>
            </a:r>
            <a:r>
              <a:rPr lang="it-IT" sz="2000" b="1" dirty="0"/>
              <a:t>valutazione psicometrica</a:t>
            </a:r>
            <a:r>
              <a:rPr lang="it-IT" sz="2000" dirty="0"/>
              <a:t> che esplora altri domini quali: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Storia del peso corporeo e dei trattamenti dietetici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Sintomi di un disturbo del comportamento alimentare o presenza di un comportamento alimentare disfunzionale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Capacità di aderire alle prescrizioni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Immagine corporea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Supporto sociale e familiare, qualità della vita e prospettive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Funzioni cognitive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b="1" dirty="0"/>
              <a:t>Motivazione, aspettative e conoscenza delle procedure chirurgiche (rischi e benefici)</a:t>
            </a:r>
          </a:p>
        </p:txBody>
      </p:sp>
    </p:spTree>
    <p:extLst>
      <p:ext uri="{BB962C8B-B14F-4D97-AF65-F5344CB8AC3E}">
        <p14:creationId xmlns:p14="http://schemas.microsoft.com/office/powerpoint/2010/main" val="390463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6A895A8-0C61-A88A-2037-F580F43803F7}"/>
              </a:ext>
            </a:extLst>
          </p:cNvPr>
          <p:cNvSpPr txBox="1"/>
          <p:nvPr/>
        </p:nvSpPr>
        <p:spPr>
          <a:xfrm>
            <a:off x="1" y="14748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800" dirty="0">
              <a:solidFill>
                <a:schemeClr val="accent1"/>
              </a:solidFill>
            </a:endParaRPr>
          </a:p>
          <a:p>
            <a:pPr algn="ctr"/>
            <a:r>
              <a:rPr lang="it-IT" sz="2800" b="1" dirty="0">
                <a:solidFill>
                  <a:schemeClr val="accent1"/>
                </a:solidFill>
              </a:rPr>
              <a:t>Dopo la valutazione psichiatrica e psicometrica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31BF465-1777-DE87-B711-29B201248172}"/>
              </a:ext>
            </a:extLst>
          </p:cNvPr>
          <p:cNvSpPr txBox="1"/>
          <p:nvPr/>
        </p:nvSpPr>
        <p:spPr>
          <a:xfrm>
            <a:off x="4085253" y="4257929"/>
            <a:ext cx="4021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/>
                </a:solidFill>
              </a:rPr>
              <a:t>Paziente con scarsa motivazione</a:t>
            </a:r>
          </a:p>
          <a:p>
            <a:pPr algn="ctr"/>
            <a:r>
              <a:rPr lang="it-IT" sz="2000" dirty="0"/>
              <a:t>Ciclo di minimo 5 </a:t>
            </a:r>
            <a:r>
              <a:rPr lang="it-IT" sz="2000" b="1" dirty="0"/>
              <a:t>colloqui motivazionali</a:t>
            </a:r>
            <a:r>
              <a:rPr lang="it-IT" sz="2000" dirty="0"/>
              <a:t> per migliorare la compliance anche nel post intervento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90D67B8-75F0-9140-C46B-67DE41164375}"/>
              </a:ext>
            </a:extLst>
          </p:cNvPr>
          <p:cNvSpPr txBox="1"/>
          <p:nvPr/>
        </p:nvSpPr>
        <p:spPr>
          <a:xfrm>
            <a:off x="239486" y="1366897"/>
            <a:ext cx="374468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800" dirty="0">
              <a:solidFill>
                <a:schemeClr val="accent1"/>
              </a:solidFill>
            </a:endParaRPr>
          </a:p>
          <a:p>
            <a:pPr algn="ctr"/>
            <a:r>
              <a:rPr lang="it-IT" sz="2000" b="1" dirty="0">
                <a:solidFill>
                  <a:schemeClr val="accent1"/>
                </a:solidFill>
              </a:rPr>
              <a:t>Paziente con disturbi psichiatrici che non rappresentano una controindicazione</a:t>
            </a:r>
          </a:p>
          <a:p>
            <a:pPr algn="ctr"/>
            <a:r>
              <a:rPr lang="it-IT" sz="2000" dirty="0"/>
              <a:t>Valutare l’inserimento di una </a:t>
            </a:r>
            <a:r>
              <a:rPr lang="it-IT" sz="2000" b="1" dirty="0"/>
              <a:t>terapia farmacologica</a:t>
            </a:r>
            <a:r>
              <a:rPr lang="it-IT" sz="2000" dirty="0"/>
              <a:t>, con successiva rivalutazione della patologia al termine dell’iter terapeutico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46E4148-DD8E-9CA8-9D25-036475D04101}"/>
              </a:ext>
            </a:extLst>
          </p:cNvPr>
          <p:cNvSpPr txBox="1"/>
          <p:nvPr/>
        </p:nvSpPr>
        <p:spPr>
          <a:xfrm>
            <a:off x="7565572" y="1797784"/>
            <a:ext cx="4021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accent1"/>
                </a:solidFill>
              </a:rPr>
              <a:t>Paziente con disturbi del comportamento alimentare</a:t>
            </a:r>
          </a:p>
          <a:p>
            <a:pPr algn="ctr"/>
            <a:r>
              <a:rPr lang="it-IT" sz="2000" b="1" dirty="0"/>
              <a:t>Psicoterapia</a:t>
            </a:r>
            <a:r>
              <a:rPr lang="it-IT" sz="2000" dirty="0"/>
              <a:t> individuale o di gruppo, da proseguire dopo l’intervento, con focus sulla regolazione emozionale</a:t>
            </a:r>
          </a:p>
        </p:txBody>
      </p:sp>
    </p:spTree>
    <p:extLst>
      <p:ext uri="{BB962C8B-B14F-4D97-AF65-F5344CB8AC3E}">
        <p14:creationId xmlns:p14="http://schemas.microsoft.com/office/powerpoint/2010/main" val="319471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28553B-D446-0B9A-012B-3F262A11D542}"/>
              </a:ext>
            </a:extLst>
          </p:cNvPr>
          <p:cNvSpPr txBox="1"/>
          <p:nvPr/>
        </p:nvSpPr>
        <p:spPr>
          <a:xfrm>
            <a:off x="572278" y="0"/>
            <a:ext cx="110474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800" dirty="0">
              <a:solidFill>
                <a:schemeClr val="accent1"/>
              </a:solidFill>
            </a:endParaRPr>
          </a:p>
          <a:p>
            <a:pPr algn="ctr"/>
            <a:r>
              <a:rPr lang="it-IT" sz="2800" b="1" dirty="0">
                <a:solidFill>
                  <a:schemeClr val="accent1"/>
                </a:solidFill>
              </a:rPr>
              <a:t>Dopo l’intervento</a:t>
            </a:r>
          </a:p>
          <a:p>
            <a:pPr algn="ctr"/>
            <a:endParaRPr lang="it-IT" sz="2800" b="1" dirty="0">
              <a:solidFill>
                <a:schemeClr val="accent1"/>
              </a:solidFill>
            </a:endParaRPr>
          </a:p>
          <a:p>
            <a:pPr algn="ctr"/>
            <a:r>
              <a:rPr lang="it-IT" sz="2800" b="1" dirty="0">
                <a:solidFill>
                  <a:schemeClr val="accent1"/>
                </a:solidFill>
              </a:rPr>
              <a:t>Il Follow-up</a:t>
            </a:r>
          </a:p>
          <a:p>
            <a:pPr algn="ctr"/>
            <a:endParaRPr lang="it-IT" sz="2800" b="1" dirty="0">
              <a:solidFill>
                <a:schemeClr val="accent1"/>
              </a:solidFill>
            </a:endParaRPr>
          </a:p>
          <a:p>
            <a:pPr algn="ctr"/>
            <a:r>
              <a:rPr lang="it-IT" dirty="0">
                <a:ea typeface="NSimSun" panose="02010609030101010101" pitchFamily="49" charset="-122"/>
              </a:rPr>
              <a:t>Fondamentale il </a:t>
            </a:r>
            <a:r>
              <a:rPr lang="it-IT" b="1" dirty="0">
                <a:ea typeface="NSimSun" panose="02010609030101010101" pitchFamily="49" charset="-122"/>
              </a:rPr>
              <a:t>monitoraggio</a:t>
            </a:r>
            <a:r>
              <a:rPr lang="it-IT" dirty="0">
                <a:ea typeface="NSimSun" panose="02010609030101010101" pitchFamily="49" charset="-122"/>
              </a:rPr>
              <a:t> del paziente nei 5 anni successivi all’intervento con controlli clinici circa ogni 2 mesi. 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61C04ED-3557-1A66-1735-23C8D839441B}"/>
              </a:ext>
            </a:extLst>
          </p:cNvPr>
          <p:cNvSpPr txBox="1"/>
          <p:nvPr/>
        </p:nvSpPr>
        <p:spPr>
          <a:xfrm>
            <a:off x="875521" y="2523768"/>
            <a:ext cx="50509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>
                <a:solidFill>
                  <a:schemeClr val="accent1"/>
                </a:solidFill>
              </a:rPr>
              <a:t>Terapia farmacologica</a:t>
            </a:r>
          </a:p>
          <a:p>
            <a:endParaRPr lang="it-IT" dirty="0"/>
          </a:p>
          <a:p>
            <a:r>
              <a:rPr lang="it-IT" b="1" dirty="0"/>
              <a:t>L’assorbimento</a:t>
            </a:r>
            <a:r>
              <a:rPr lang="it-IT" dirty="0"/>
              <a:t> di eventuali farmaci viene modificato dall’intervento malassorbitivo. Per ovviare a possibili conseguenze, è consigliabile: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Controlli seriati a 3, 6, 12 mesi dall’intervento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Cambiamento della via di somministrazione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Cambio di formulazione: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/>
              <a:t>Gocce o pillole frantumabili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/>
              <a:t>Rilascio immediato piuttosto che prolungato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/>
              <a:t>Aumentare il dosaggio o suddividerlo in più assunzioni durante la giornata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56EF7EA-14BC-F0B0-6374-6396589AA01D}"/>
              </a:ext>
            </a:extLst>
          </p:cNvPr>
          <p:cNvSpPr txBox="1"/>
          <p:nvPr/>
        </p:nvSpPr>
        <p:spPr>
          <a:xfrm>
            <a:off x="6265509" y="2523768"/>
            <a:ext cx="55952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>
                <a:solidFill>
                  <a:schemeClr val="accent1"/>
                </a:solidFill>
              </a:rPr>
              <a:t>Psicoterapia individuale e gruppi di supporto</a:t>
            </a:r>
          </a:p>
          <a:p>
            <a:endParaRPr lang="it-IT" dirty="0"/>
          </a:p>
          <a:p>
            <a:r>
              <a:rPr lang="it-IT" dirty="0"/>
              <a:t>Hanno come obiettivo primario il </a:t>
            </a:r>
            <a:r>
              <a:rPr lang="it-IT" b="1" dirty="0"/>
              <a:t>rafforzamento della nuova immagine corporea</a:t>
            </a:r>
            <a:r>
              <a:rPr lang="it-IT" dirty="0"/>
              <a:t>, per un periodo di tempo tra i 12 e i 24 mesi dopo l’intervento.</a:t>
            </a:r>
          </a:p>
          <a:p>
            <a:endParaRPr lang="it-IT" dirty="0"/>
          </a:p>
          <a:p>
            <a:r>
              <a:rPr lang="it-IT" dirty="0"/>
              <a:t>In particolare la </a:t>
            </a:r>
            <a:r>
              <a:rPr lang="it-IT" b="1" dirty="0"/>
              <a:t>Terapia Cognitivo-comportamentale </a:t>
            </a:r>
            <a:r>
              <a:rPr lang="it-IT" dirty="0"/>
              <a:t>sembra essere maggiormente associata 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Maggiore weight </a:t>
            </a:r>
            <a:r>
              <a:rPr lang="it-IT" dirty="0" err="1"/>
              <a:t>loss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Minore weight </a:t>
            </a:r>
            <a:r>
              <a:rPr lang="it-IT" dirty="0" err="1"/>
              <a:t>regain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0048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0</TotalTime>
  <Words>473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NSimSun</vt:lpstr>
      <vt:lpstr>Arial</vt:lpstr>
      <vt:lpstr>Calibri</vt:lpstr>
      <vt:lpstr>Courier New</vt:lpstr>
      <vt:lpstr>Wingdings</vt:lpstr>
      <vt:lpstr>RetrospectVTI</vt:lpstr>
      <vt:lpstr>I trattamenti pre e post bariatrica per migliorare l’efficacia della chirurgia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Alessandro Napoli</cp:lastModifiedBy>
  <cp:revision>24</cp:revision>
  <dcterms:created xsi:type="dcterms:W3CDTF">2022-02-27T17:36:31Z</dcterms:created>
  <dcterms:modified xsi:type="dcterms:W3CDTF">2024-05-09T22:17:33Z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